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58" r:id="rId5"/>
    <p:sldId id="266" r:id="rId6"/>
    <p:sldId id="260" r:id="rId7"/>
    <p:sldId id="262" r:id="rId8"/>
    <p:sldId id="268" r:id="rId9"/>
    <p:sldId id="263" r:id="rId10"/>
    <p:sldId id="264" r:id="rId11"/>
    <p:sldId id="267"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484F78-71D2-4AB7-82E9-6548712672E0}" v="55" dt="2020-04-05T19:32:12.7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0" d="100"/>
          <a:sy n="80" d="100"/>
        </p:scale>
        <p:origin x="58"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262E31-CF68-43A5-83E7-6B35C5C958AB}" type="datetimeFigureOut">
              <a:rPr lang="en-US" smtClean="0"/>
              <a:t>4/18/2020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CE2023-AF14-4CAD-9F3E-3E8FD8F58F30}" type="slidenum">
              <a:rPr lang="en-US" smtClean="0"/>
              <a:t>‹#›</a:t>
            </a:fld>
            <a:endParaRPr lang="en-US"/>
          </a:p>
        </p:txBody>
      </p:sp>
    </p:spTree>
    <p:extLst>
      <p:ext uri="{BB962C8B-B14F-4D97-AF65-F5344CB8AC3E}">
        <p14:creationId xmlns:p14="http://schemas.microsoft.com/office/powerpoint/2010/main" val="1671571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Hello everyone.  This is Thaiyalnayagi Karthik.  Welcome to Stage 3 of my capstone project.  In this presentation I will be discussing about my data preparation and modeling and the outcomes.</a:t>
            </a:r>
            <a:endParaRPr lang="en-US" dirty="0"/>
          </a:p>
        </p:txBody>
      </p:sp>
      <p:sp>
        <p:nvSpPr>
          <p:cNvPr id="4" name="Slide Number Placeholder 3"/>
          <p:cNvSpPr>
            <a:spLocks noGrp="1"/>
          </p:cNvSpPr>
          <p:nvPr>
            <p:ph type="sldNum" sz="quarter" idx="5"/>
          </p:nvPr>
        </p:nvSpPr>
        <p:spPr/>
        <p:txBody>
          <a:bodyPr/>
          <a:lstStyle/>
          <a:p>
            <a:fld id="{DA9FF8D8-5055-4F0C-A6CE-B1003C1A74EE}" type="slidenum">
              <a:rPr lang="en-US" smtClean="0"/>
              <a:t>1</a:t>
            </a:fld>
            <a:endParaRPr lang="en-US"/>
          </a:p>
        </p:txBody>
      </p:sp>
    </p:spTree>
    <p:extLst>
      <p:ext uri="{BB962C8B-B14F-4D97-AF65-F5344CB8AC3E}">
        <p14:creationId xmlns:p14="http://schemas.microsoft.com/office/powerpoint/2010/main" val="905890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Wingdings" panose="05000000000000000000" pitchFamily="2" charset="2"/>
              <a:buNone/>
            </a:pPr>
            <a:r>
              <a:rPr lang="en-US" dirty="0">
                <a:solidFill>
                  <a:schemeClr val="bg1"/>
                </a:solidFill>
              </a:rPr>
              <a:t>Firstly, lets have a recap about the key findings from the last phase of data exploration based on which I have created the features for my model.  The basic findings includes, initially added to cart products are mostly reordered, i.e., add to cart order has a linear relationship with the user product preference. </a:t>
            </a:r>
            <a:r>
              <a:rPr lang="en-US" dirty="0" err="1">
                <a:solidFill>
                  <a:schemeClr val="bg1"/>
                </a:solidFill>
              </a:rPr>
              <a:t>Nextly</a:t>
            </a:r>
            <a:r>
              <a:rPr lang="en-US" dirty="0">
                <a:solidFill>
                  <a:schemeClr val="bg1"/>
                </a:solidFill>
              </a:rPr>
              <a:t>, number of times product reordered also has a relationship with product preference.    Finally most users show a pattern of buying on a weekly, biweekly or monthly basis.  On the other hand, upon analysis of the business, I felt that frequency at which a user orders a products, recent transactions on the products and the last purchase of the product can have impact on the user’s next product choices.</a:t>
            </a:r>
          </a:p>
        </p:txBody>
      </p:sp>
      <p:sp>
        <p:nvSpPr>
          <p:cNvPr id="4" name="Slide Number Placeholder 3"/>
          <p:cNvSpPr>
            <a:spLocks noGrp="1"/>
          </p:cNvSpPr>
          <p:nvPr>
            <p:ph type="sldNum" sz="quarter" idx="5"/>
          </p:nvPr>
        </p:nvSpPr>
        <p:spPr/>
        <p:txBody>
          <a:bodyPr/>
          <a:lstStyle/>
          <a:p>
            <a:fld id="{C2743598-04EF-483A-8921-890A8814F032}" type="slidenum">
              <a:rPr lang="en-US" smtClean="0"/>
              <a:t>2</a:t>
            </a:fld>
            <a:endParaRPr lang="en-US"/>
          </a:p>
        </p:txBody>
      </p:sp>
    </p:spTree>
    <p:extLst>
      <p:ext uri="{BB962C8B-B14F-4D97-AF65-F5344CB8AC3E}">
        <p14:creationId xmlns:p14="http://schemas.microsoft.com/office/powerpoint/2010/main" val="1988623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key findings being said, I made some changes to my modelling approaches to achieve the project goals.  Moreover, here I am dealing with two goals.  One is to find when the user will make the next order?  From the data exploration, it is clear that most of the users follow a strong pattern of purchase day </a:t>
            </a:r>
            <a:r>
              <a:rPr lang="en-US" dirty="0" err="1"/>
              <a:t>ie</a:t>
            </a:r>
            <a:r>
              <a:rPr lang="en-US" dirty="0"/>
              <a:t> make order weekly or monthly basis.  So, in order to capture the user behavior I categorized the next purchase day into 4 classes.  Even for a user buying on a weekly basis, there is a chance of delaying 2 or 3 days or buy 1 or 2 days before.  So, I felt predicting based on a category than predicting exact day will work for stock management purpose.  +or – 2 or 3 days wont impact the motive of stocking the products targeting the users.  The next one is what products to expect in their purchase?  Basically, here I need to predict multiple products for each user which comes under multi-label classification.  In order to make the problem simplified and make use of the benefits of </a:t>
            </a:r>
            <a:r>
              <a:rPr lang="en-US" dirty="0" err="1"/>
              <a:t>pyspark</a:t>
            </a:r>
            <a:r>
              <a:rPr lang="en-US" dirty="0"/>
              <a:t>, I altered the question as follows.  Will this product be in the user’s next order or not, turning the problem into a binary classification problem.  As of now I am working separately on these two problems.  Also, working on whether feeding prediction 1 to prediction 2 will be beneficial.</a:t>
            </a:r>
          </a:p>
        </p:txBody>
      </p:sp>
      <p:sp>
        <p:nvSpPr>
          <p:cNvPr id="4" name="Slide Number Placeholder 3"/>
          <p:cNvSpPr>
            <a:spLocks noGrp="1"/>
          </p:cNvSpPr>
          <p:nvPr>
            <p:ph type="sldNum" sz="quarter" idx="5"/>
          </p:nvPr>
        </p:nvSpPr>
        <p:spPr/>
        <p:txBody>
          <a:bodyPr/>
          <a:lstStyle/>
          <a:p>
            <a:fld id="{C2743598-04EF-483A-8921-890A8814F032}" type="slidenum">
              <a:rPr lang="en-US" smtClean="0"/>
              <a:t>3</a:t>
            </a:fld>
            <a:endParaRPr lang="en-US"/>
          </a:p>
        </p:txBody>
      </p:sp>
    </p:spTree>
    <p:extLst>
      <p:ext uri="{BB962C8B-B14F-4D97-AF65-F5344CB8AC3E}">
        <p14:creationId xmlns:p14="http://schemas.microsoft.com/office/powerpoint/2010/main" val="3826961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to extracting the features, In case of prediction 1, user behavior is the key.  So, understanding users will increase the chances of success of a model.  So, I did RFE segmentation, </a:t>
            </a:r>
            <a:r>
              <a:rPr lang="en-US" dirty="0" err="1"/>
              <a:t>ie</a:t>
            </a:r>
            <a:r>
              <a:rPr lang="en-US" dirty="0"/>
              <a:t>.  Recency frequency Engagement measures for each user based on the quartile measure of the RFE.  Here Recency refers to days since last purchase, frequency refers to frequency of orders and engagement parameter refers to how long the customer is with the company.  Additionally user’s total order count is also added.</a:t>
            </a:r>
          </a:p>
        </p:txBody>
      </p:sp>
      <p:sp>
        <p:nvSpPr>
          <p:cNvPr id="4" name="Slide Number Placeholder 3"/>
          <p:cNvSpPr>
            <a:spLocks noGrp="1"/>
          </p:cNvSpPr>
          <p:nvPr>
            <p:ph type="sldNum" sz="quarter" idx="5"/>
          </p:nvPr>
        </p:nvSpPr>
        <p:spPr/>
        <p:txBody>
          <a:bodyPr/>
          <a:lstStyle/>
          <a:p>
            <a:fld id="{C2743598-04EF-483A-8921-890A8814F032}" type="slidenum">
              <a:rPr lang="en-US" smtClean="0"/>
              <a:t>4</a:t>
            </a:fld>
            <a:endParaRPr lang="en-US"/>
          </a:p>
        </p:txBody>
      </p:sp>
    </p:spTree>
    <p:extLst>
      <p:ext uri="{BB962C8B-B14F-4D97-AF65-F5344CB8AC3E}">
        <p14:creationId xmlns:p14="http://schemas.microsoft.com/office/powerpoint/2010/main" val="13812801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prediction 2, with data exploration as a basis and business understanding, I extracted the following features from the history of user purchase and to increase the complexity of the model  I also added some of the general user behavior and product purchase behavior</a:t>
            </a:r>
          </a:p>
        </p:txBody>
      </p:sp>
      <p:sp>
        <p:nvSpPr>
          <p:cNvPr id="4" name="Slide Number Placeholder 3"/>
          <p:cNvSpPr>
            <a:spLocks noGrp="1"/>
          </p:cNvSpPr>
          <p:nvPr>
            <p:ph type="sldNum" sz="quarter" idx="5"/>
          </p:nvPr>
        </p:nvSpPr>
        <p:spPr/>
        <p:txBody>
          <a:bodyPr/>
          <a:lstStyle/>
          <a:p>
            <a:fld id="{C2743598-04EF-483A-8921-890A8814F032}" type="slidenum">
              <a:rPr lang="en-US" smtClean="0"/>
              <a:t>5</a:t>
            </a:fld>
            <a:endParaRPr lang="en-US"/>
          </a:p>
        </p:txBody>
      </p:sp>
    </p:spTree>
    <p:extLst>
      <p:ext uri="{BB962C8B-B14F-4D97-AF65-F5344CB8AC3E}">
        <p14:creationId xmlns:p14="http://schemas.microsoft.com/office/powerpoint/2010/main" val="45466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moving to the data preparation,  After building features for model, I found some missing values.  These values are missing because they are present only in the user’s first purchase.  So, I filled their missing purchase frequency as 999 stating less probability of purchase of this product.  Then using the vector assembler, features vector is created and fitted in the pipeline along with the label.  Finally the data is split into training and test set based on the </a:t>
            </a:r>
            <a:r>
              <a:rPr lang="en-US" dirty="0" err="1"/>
              <a:t>user_id</a:t>
            </a:r>
            <a:r>
              <a:rPr lang="en-US" dirty="0"/>
              <a:t> (80%, 20% respectively)</a:t>
            </a:r>
          </a:p>
        </p:txBody>
      </p:sp>
      <p:sp>
        <p:nvSpPr>
          <p:cNvPr id="4" name="Slide Number Placeholder 3"/>
          <p:cNvSpPr>
            <a:spLocks noGrp="1"/>
          </p:cNvSpPr>
          <p:nvPr>
            <p:ph type="sldNum" sz="quarter" idx="5"/>
          </p:nvPr>
        </p:nvSpPr>
        <p:spPr/>
        <p:txBody>
          <a:bodyPr/>
          <a:lstStyle/>
          <a:p>
            <a:fld id="{C2743598-04EF-483A-8921-890A8814F032}" type="slidenum">
              <a:rPr lang="en-US" smtClean="0"/>
              <a:t>6</a:t>
            </a:fld>
            <a:endParaRPr lang="en-US"/>
          </a:p>
        </p:txBody>
      </p:sp>
    </p:spTree>
    <p:extLst>
      <p:ext uri="{BB962C8B-B14F-4D97-AF65-F5344CB8AC3E}">
        <p14:creationId xmlns:p14="http://schemas.microsoft.com/office/powerpoint/2010/main" val="2818157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Nextly</a:t>
            </a:r>
            <a:r>
              <a:rPr lang="en-US" dirty="0"/>
              <a:t>, coming to the modeling part, for prediction 1, among various multiclass supported classifiers, Logistic Regression performs better producing a F-measure of 75% with 75% test accuracy.</a:t>
            </a:r>
          </a:p>
          <a:p>
            <a:r>
              <a:rPr lang="en-US" dirty="0"/>
              <a:t>In case of the prediction 2 also, among the various binary classification algorithms, logistic Regression seems better.  However the F-measure seems to be very poor.  So, in the final phase I am working on various methods like using cross validator to tune the models to get a better F-score and accuracy</a:t>
            </a:r>
          </a:p>
        </p:txBody>
      </p:sp>
      <p:sp>
        <p:nvSpPr>
          <p:cNvPr id="4" name="Slide Number Placeholder 3"/>
          <p:cNvSpPr>
            <a:spLocks noGrp="1"/>
          </p:cNvSpPr>
          <p:nvPr>
            <p:ph type="sldNum" sz="quarter" idx="5"/>
          </p:nvPr>
        </p:nvSpPr>
        <p:spPr/>
        <p:txBody>
          <a:bodyPr/>
          <a:lstStyle/>
          <a:p>
            <a:fld id="{C2743598-04EF-483A-8921-890A8814F032}" type="slidenum">
              <a:rPr lang="en-US" smtClean="0"/>
              <a:t>7</a:t>
            </a:fld>
            <a:endParaRPr lang="en-US"/>
          </a:p>
        </p:txBody>
      </p:sp>
    </p:spTree>
    <p:extLst>
      <p:ext uri="{BB962C8B-B14F-4D97-AF65-F5344CB8AC3E}">
        <p14:creationId xmlns:p14="http://schemas.microsoft.com/office/powerpoint/2010/main" val="990897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as I said before, my next steps is going to  be tuning the models, increasing the complexity and try to obtain as much accuracy and F-score as possible.  Now lets have a glance at my coding in </a:t>
            </a:r>
            <a:r>
              <a:rPr lang="en-US" dirty="0" err="1"/>
              <a:t>pyspark</a:t>
            </a:r>
            <a:r>
              <a:rPr lang="en-US" dirty="0"/>
              <a:t> (</a:t>
            </a:r>
            <a:r>
              <a:rPr lang="en-US" dirty="0" err="1"/>
              <a:t>jupyter</a:t>
            </a:r>
            <a:r>
              <a:rPr lang="en-US" dirty="0"/>
              <a:t> notebook)</a:t>
            </a:r>
          </a:p>
        </p:txBody>
      </p:sp>
      <p:sp>
        <p:nvSpPr>
          <p:cNvPr id="4" name="Slide Number Placeholder 3"/>
          <p:cNvSpPr>
            <a:spLocks noGrp="1"/>
          </p:cNvSpPr>
          <p:nvPr>
            <p:ph type="sldNum" sz="quarter" idx="5"/>
          </p:nvPr>
        </p:nvSpPr>
        <p:spPr/>
        <p:txBody>
          <a:bodyPr/>
          <a:lstStyle/>
          <a:p>
            <a:fld id="{C2743598-04EF-483A-8921-890A8814F032}" type="slidenum">
              <a:rPr lang="en-US" smtClean="0"/>
              <a:t>8</a:t>
            </a:fld>
            <a:endParaRPr lang="en-US"/>
          </a:p>
        </p:txBody>
      </p:sp>
    </p:spTree>
    <p:extLst>
      <p:ext uri="{BB962C8B-B14F-4D97-AF65-F5344CB8AC3E}">
        <p14:creationId xmlns:p14="http://schemas.microsoft.com/office/powerpoint/2010/main" val="2833760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4/18/2020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4/18/2020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1"/>
            </a:gs>
            <a:gs pos="50000">
              <a:schemeClr val="accent1">
                <a:lumMod val="60000"/>
                <a:lumOff val="40000"/>
              </a:schemeClr>
            </a:gs>
            <a:gs pos="100000">
              <a:schemeClr val="accent1">
                <a:lumMod val="60000"/>
                <a:lumOff val="40000"/>
              </a:schemeClr>
            </a:gs>
          </a:gsLst>
          <a:lin ang="2520000" scaled="0"/>
          <a:tileRect/>
        </a:gradFill>
        <a:effectLst/>
      </p:bgPr>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4">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4/18/2020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50" r:id="rId1"/>
    <p:sldLayoutId id="2147483649" r:id="rId2"/>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90DCD-0918-428C-8A26-ADE0D3B2800E}"/>
              </a:ext>
            </a:extLst>
          </p:cNvPr>
          <p:cNvSpPr>
            <a:spLocks noGrp="1"/>
          </p:cNvSpPr>
          <p:nvPr>
            <p:ph type="ctrTitle"/>
          </p:nvPr>
        </p:nvSpPr>
        <p:spPr>
          <a:xfrm>
            <a:off x="0" y="2607591"/>
            <a:ext cx="8861196" cy="1642818"/>
          </a:xfrm>
        </p:spPr>
        <p:txBody>
          <a:bodyPr/>
          <a:lstStyle/>
          <a:p>
            <a:pPr algn="ctr"/>
            <a:br>
              <a:rPr lang="en-US" dirty="0"/>
            </a:br>
            <a:r>
              <a:rPr lang="en-US" sz="3200" dirty="0"/>
              <a:t>Predicting Instacart Customers Purchasing Behavior</a:t>
            </a:r>
            <a:br>
              <a:rPr lang="en-US" sz="3200" dirty="0"/>
            </a:br>
            <a:r>
              <a:rPr lang="en-US" sz="3200" dirty="0"/>
              <a:t>(</a:t>
            </a:r>
            <a:r>
              <a:rPr lang="en-US" sz="2400" dirty="0"/>
              <a:t>When they will make their next purchase and what products to expect in that purchase )</a:t>
            </a:r>
          </a:p>
        </p:txBody>
      </p:sp>
      <p:sp>
        <p:nvSpPr>
          <p:cNvPr id="3" name="Subtitle 2">
            <a:extLst>
              <a:ext uri="{FF2B5EF4-FFF2-40B4-BE49-F238E27FC236}">
                <a16:creationId xmlns:a16="http://schemas.microsoft.com/office/drawing/2014/main" id="{1949BFF3-7FFF-4972-AB4E-9196F965FEE1}"/>
              </a:ext>
            </a:extLst>
          </p:cNvPr>
          <p:cNvSpPr>
            <a:spLocks noGrp="1"/>
          </p:cNvSpPr>
          <p:nvPr>
            <p:ph type="subTitle" idx="1"/>
          </p:nvPr>
        </p:nvSpPr>
        <p:spPr>
          <a:xfrm>
            <a:off x="680321" y="4394039"/>
            <a:ext cx="8331793" cy="1373070"/>
          </a:xfrm>
        </p:spPr>
        <p:txBody>
          <a:bodyPr>
            <a:normAutofit fontScale="62500" lnSpcReduction="20000"/>
          </a:bodyPr>
          <a:lstStyle/>
          <a:p>
            <a:r>
              <a:rPr lang="en-US" sz="2900" dirty="0">
                <a:solidFill>
                  <a:schemeClr val="bg1"/>
                </a:solidFill>
              </a:rPr>
              <a:t>Thaiyalnayagi Karthik</a:t>
            </a:r>
          </a:p>
          <a:p>
            <a:r>
              <a:rPr lang="en-US" sz="2900" dirty="0">
                <a:solidFill>
                  <a:schemeClr val="bg1"/>
                </a:solidFill>
              </a:rPr>
              <a:t>SPRING 2020</a:t>
            </a:r>
          </a:p>
          <a:p>
            <a:r>
              <a:rPr lang="en-US" sz="2900" dirty="0">
                <a:solidFill>
                  <a:schemeClr val="bg1"/>
                </a:solidFill>
              </a:rPr>
              <a:t>                                                    University of Maryland Baltimore county</a:t>
            </a:r>
          </a:p>
          <a:p>
            <a:r>
              <a:rPr lang="en-US" sz="2900" dirty="0"/>
              <a:t>                                                                                                                                                      </a:t>
            </a:r>
          </a:p>
          <a:p>
            <a:endParaRPr lang="en-US" dirty="0"/>
          </a:p>
        </p:txBody>
      </p:sp>
      <p:sp>
        <p:nvSpPr>
          <p:cNvPr id="4" name="TextBox 3">
            <a:extLst>
              <a:ext uri="{FF2B5EF4-FFF2-40B4-BE49-F238E27FC236}">
                <a16:creationId xmlns:a16="http://schemas.microsoft.com/office/drawing/2014/main" id="{DDA22DAD-E0CF-40D2-AF66-C1381219C221}"/>
              </a:ext>
            </a:extLst>
          </p:cNvPr>
          <p:cNvSpPr txBox="1"/>
          <p:nvPr/>
        </p:nvSpPr>
        <p:spPr>
          <a:xfrm>
            <a:off x="0" y="593889"/>
            <a:ext cx="12192000" cy="1446550"/>
          </a:xfrm>
          <a:prstGeom prst="rect">
            <a:avLst/>
          </a:prstGeom>
          <a:noFill/>
        </p:spPr>
        <p:txBody>
          <a:bodyPr wrap="square" rtlCol="0">
            <a:spAutoFit/>
          </a:bodyPr>
          <a:lstStyle/>
          <a:p>
            <a:pPr algn="ctr"/>
            <a:r>
              <a:rPr lang="en-US" sz="4400" dirty="0">
                <a:solidFill>
                  <a:schemeClr val="bg1"/>
                </a:solidFill>
              </a:rPr>
              <a:t>Data 606 –Capstone Project</a:t>
            </a:r>
          </a:p>
          <a:p>
            <a:pPr algn="ctr"/>
            <a:r>
              <a:rPr lang="en-US" sz="4400" dirty="0">
                <a:solidFill>
                  <a:schemeClr val="bg1"/>
                </a:solidFill>
              </a:rPr>
              <a:t>(Part 3)</a:t>
            </a:r>
          </a:p>
        </p:txBody>
      </p:sp>
      <p:pic>
        <p:nvPicPr>
          <p:cNvPr id="7" name="Picture 6">
            <a:extLst>
              <a:ext uri="{FF2B5EF4-FFF2-40B4-BE49-F238E27FC236}">
                <a16:creationId xmlns:a16="http://schemas.microsoft.com/office/drawing/2014/main" id="{53898832-BD49-4B22-83CC-92FA20B35272}"/>
              </a:ext>
            </a:extLst>
          </p:cNvPr>
          <p:cNvPicPr>
            <a:picLocks noChangeAspect="1"/>
          </p:cNvPicPr>
          <p:nvPr/>
        </p:nvPicPr>
        <p:blipFill>
          <a:blip r:embed="rId5"/>
          <a:stretch>
            <a:fillRect/>
          </a:stretch>
        </p:blipFill>
        <p:spPr>
          <a:xfrm>
            <a:off x="9125146" y="2554518"/>
            <a:ext cx="3066854" cy="1695891"/>
          </a:xfrm>
          <a:prstGeom prst="rect">
            <a:avLst/>
          </a:prstGeom>
        </p:spPr>
      </p:pic>
      <p:pic>
        <p:nvPicPr>
          <p:cNvPr id="8" name="Audio 7">
            <a:hlinkClick r:id="" action="ppaction://media"/>
            <a:extLst>
              <a:ext uri="{FF2B5EF4-FFF2-40B4-BE49-F238E27FC236}">
                <a16:creationId xmlns:a16="http://schemas.microsoft.com/office/drawing/2014/main" id="{6D1FF67D-2C20-4ACC-B2CB-EC2B021154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92744361"/>
      </p:ext>
    </p:extLst>
  </p:cSld>
  <p:clrMapOvr>
    <a:masterClrMapping/>
  </p:clrMapOvr>
  <mc:AlternateContent xmlns:mc="http://schemas.openxmlformats.org/markup-compatibility/2006" xmlns:p14="http://schemas.microsoft.com/office/powerpoint/2010/main">
    <mc:Choice Requires="p14">
      <p:transition spd="slow" p14:dur="2000" advTm="13704"/>
    </mc:Choice>
    <mc:Fallback xmlns="">
      <p:transition spd="slow" advTm="13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Recap - Data Exploration Key Findings</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a:xfrm>
            <a:off x="680321" y="2336873"/>
            <a:ext cx="9613861" cy="3599316"/>
          </a:xfrm>
        </p:spPr>
        <p:txBody>
          <a:bodyPr>
            <a:normAutofit fontScale="62500" lnSpcReduction="20000"/>
          </a:bodyPr>
          <a:lstStyle/>
          <a:p>
            <a:pPr marL="0" indent="0">
              <a:buNone/>
            </a:pPr>
            <a:r>
              <a:rPr lang="en-US" dirty="0">
                <a:solidFill>
                  <a:schemeClr val="bg1"/>
                </a:solidFill>
              </a:rPr>
              <a:t>Basic findings </a:t>
            </a:r>
          </a:p>
          <a:p>
            <a:pPr>
              <a:buFont typeface="Wingdings" panose="05000000000000000000" pitchFamily="2" charset="2"/>
              <a:buChar char="ü"/>
            </a:pPr>
            <a:r>
              <a:rPr lang="en-US" dirty="0">
                <a:solidFill>
                  <a:schemeClr val="bg1"/>
                </a:solidFill>
              </a:rPr>
              <a:t>Initially added to cart products are mostly reordered</a:t>
            </a:r>
          </a:p>
          <a:p>
            <a:pPr lvl="1">
              <a:buFont typeface="Wingdings" panose="05000000000000000000" pitchFamily="2" charset="2"/>
              <a:buChar char="Ø"/>
            </a:pPr>
            <a:r>
              <a:rPr lang="en-US" dirty="0">
                <a:solidFill>
                  <a:schemeClr val="bg1"/>
                </a:solidFill>
              </a:rPr>
              <a:t>Avg Add to cart order</a:t>
            </a:r>
          </a:p>
          <a:p>
            <a:pPr>
              <a:buFont typeface="Wingdings" panose="05000000000000000000" pitchFamily="2" charset="2"/>
              <a:buChar char="ü"/>
            </a:pPr>
            <a:r>
              <a:rPr lang="en-US" dirty="0">
                <a:solidFill>
                  <a:schemeClr val="bg1"/>
                </a:solidFill>
              </a:rPr>
              <a:t>Most reordered products are ordered again</a:t>
            </a:r>
          </a:p>
          <a:p>
            <a:pPr lvl="1">
              <a:buFont typeface="Wingdings" panose="05000000000000000000" pitchFamily="2" charset="2"/>
              <a:buChar char="Ø"/>
            </a:pPr>
            <a:r>
              <a:rPr lang="en-US" dirty="0" err="1">
                <a:solidFill>
                  <a:schemeClr val="bg1"/>
                </a:solidFill>
              </a:rPr>
              <a:t>Number_of_times_product_reordered</a:t>
            </a:r>
            <a:r>
              <a:rPr lang="en-US" dirty="0">
                <a:solidFill>
                  <a:schemeClr val="bg1"/>
                </a:solidFill>
              </a:rPr>
              <a:t> (by each user)</a:t>
            </a:r>
          </a:p>
          <a:p>
            <a:pPr>
              <a:buFont typeface="Wingdings" panose="05000000000000000000" pitchFamily="2" charset="2"/>
              <a:buChar char="ü"/>
            </a:pPr>
            <a:r>
              <a:rPr lang="en-US" dirty="0">
                <a:solidFill>
                  <a:schemeClr val="bg1"/>
                </a:solidFill>
              </a:rPr>
              <a:t> Users mostly purchase on a weekly, biweekly or monthly basis</a:t>
            </a:r>
          </a:p>
          <a:p>
            <a:pPr>
              <a:buFont typeface="Wingdings" panose="05000000000000000000" pitchFamily="2" charset="2"/>
              <a:buChar char="ü"/>
            </a:pPr>
            <a:r>
              <a:rPr lang="en-US" dirty="0">
                <a:solidFill>
                  <a:schemeClr val="bg1"/>
                </a:solidFill>
              </a:rPr>
              <a:t>Only 60% of products are reordered</a:t>
            </a:r>
          </a:p>
          <a:p>
            <a:pPr>
              <a:buFont typeface="Wingdings" panose="05000000000000000000" pitchFamily="2" charset="2"/>
              <a:buChar char="ü"/>
            </a:pPr>
            <a:r>
              <a:rPr lang="en-US" dirty="0">
                <a:solidFill>
                  <a:schemeClr val="bg1"/>
                </a:solidFill>
              </a:rPr>
              <a:t>Each user have made </a:t>
            </a:r>
            <a:r>
              <a:rPr lang="en-US" dirty="0" err="1">
                <a:solidFill>
                  <a:schemeClr val="bg1"/>
                </a:solidFill>
              </a:rPr>
              <a:t>atleast</a:t>
            </a:r>
            <a:r>
              <a:rPr lang="en-US" dirty="0">
                <a:solidFill>
                  <a:schemeClr val="bg1"/>
                </a:solidFill>
              </a:rPr>
              <a:t> 4 orders</a:t>
            </a:r>
          </a:p>
          <a:p>
            <a:pPr>
              <a:buFont typeface="Wingdings" panose="05000000000000000000" pitchFamily="2" charset="2"/>
              <a:buChar char="ü"/>
            </a:pPr>
            <a:endParaRPr lang="en-US" dirty="0">
              <a:solidFill>
                <a:schemeClr val="bg1"/>
              </a:solidFill>
            </a:endParaRPr>
          </a:p>
          <a:p>
            <a:pPr marL="0" indent="0">
              <a:buNone/>
            </a:pPr>
            <a:r>
              <a:rPr lang="en-US" dirty="0">
                <a:solidFill>
                  <a:schemeClr val="bg1"/>
                </a:solidFill>
              </a:rPr>
              <a:t>Other Key features that have effect on the users’ next products purchase:</a:t>
            </a:r>
          </a:p>
          <a:p>
            <a:pPr>
              <a:buFont typeface="Wingdings" panose="05000000000000000000" pitchFamily="2" charset="2"/>
              <a:buChar char="ü"/>
            </a:pPr>
            <a:r>
              <a:rPr lang="en-US" dirty="0">
                <a:solidFill>
                  <a:schemeClr val="bg1"/>
                </a:solidFill>
              </a:rPr>
              <a:t> User product purchase /reorder frequency and reorder rate)</a:t>
            </a:r>
          </a:p>
          <a:p>
            <a:pPr>
              <a:buFont typeface="Wingdings" panose="05000000000000000000" pitchFamily="2" charset="2"/>
              <a:buChar char="ü"/>
            </a:pPr>
            <a:r>
              <a:rPr lang="en-US" dirty="0">
                <a:solidFill>
                  <a:schemeClr val="bg1"/>
                </a:solidFill>
              </a:rPr>
              <a:t> Recent orders (Latest4orders’ </a:t>
            </a:r>
            <a:r>
              <a:rPr lang="en-US" dirty="0" err="1">
                <a:solidFill>
                  <a:schemeClr val="bg1"/>
                </a:solidFill>
              </a:rPr>
              <a:t>prod_purchase_frequency</a:t>
            </a:r>
            <a:r>
              <a:rPr lang="en-US" dirty="0">
                <a:solidFill>
                  <a:schemeClr val="bg1"/>
                </a:solidFill>
              </a:rPr>
              <a:t> and product reorder count)</a:t>
            </a:r>
          </a:p>
          <a:p>
            <a:pPr>
              <a:buFont typeface="Wingdings" panose="05000000000000000000" pitchFamily="2" charset="2"/>
              <a:buChar char="ü"/>
            </a:pPr>
            <a:r>
              <a:rPr lang="en-US" dirty="0">
                <a:solidFill>
                  <a:schemeClr val="bg1"/>
                </a:solidFill>
              </a:rPr>
              <a:t> Days since prior order</a:t>
            </a:r>
          </a:p>
          <a:p>
            <a:pPr marL="0" indent="0">
              <a:buNone/>
            </a:pPr>
            <a:endParaRPr lang="en-US" dirty="0">
              <a:solidFill>
                <a:schemeClr val="bg1"/>
              </a:solidFill>
            </a:endParaRPr>
          </a:p>
          <a:p>
            <a:pPr>
              <a:buFont typeface="Wingdings" panose="05000000000000000000" pitchFamily="2" charset="2"/>
              <a:buChar char="ü"/>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pic>
        <p:nvPicPr>
          <p:cNvPr id="6" name="Audio 5">
            <a:hlinkClick r:id="" action="ppaction://media"/>
            <a:extLst>
              <a:ext uri="{FF2B5EF4-FFF2-40B4-BE49-F238E27FC236}">
                <a16:creationId xmlns:a16="http://schemas.microsoft.com/office/drawing/2014/main" id="{80FEC916-1965-427D-BADA-0B1B505A35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80750155"/>
      </p:ext>
    </p:extLst>
  </p:cSld>
  <p:clrMapOvr>
    <a:masterClrMapping/>
  </p:clrMapOvr>
  <mc:AlternateContent xmlns:mc="http://schemas.openxmlformats.org/markup-compatibility/2006" xmlns:p14="http://schemas.microsoft.com/office/powerpoint/2010/main">
    <mc:Choice Requires="p14">
      <p:transition spd="slow" p14:dur="2000" advTm="55224"/>
    </mc:Choice>
    <mc:Fallback xmlns="">
      <p:transition spd="slow" advTm="552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Approach to achieving Project goal </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4" name="TextBox 3">
            <a:extLst>
              <a:ext uri="{FF2B5EF4-FFF2-40B4-BE49-F238E27FC236}">
                <a16:creationId xmlns:a16="http://schemas.microsoft.com/office/drawing/2014/main" id="{81FA00C5-1C5B-4E19-A0E2-5198C387AC9B}"/>
              </a:ext>
            </a:extLst>
          </p:cNvPr>
          <p:cNvSpPr txBox="1"/>
          <p:nvPr/>
        </p:nvSpPr>
        <p:spPr>
          <a:xfrm>
            <a:off x="886119" y="2204591"/>
            <a:ext cx="9613861" cy="5165966"/>
          </a:xfrm>
          <a:prstGeom prst="rect">
            <a:avLst/>
          </a:prstGeom>
          <a:noFill/>
        </p:spPr>
        <p:txBody>
          <a:bodyPr wrap="square" rtlCol="0">
            <a:spAutoFit/>
          </a:bodyPr>
          <a:lstStyle/>
          <a:p>
            <a:pPr>
              <a:lnSpc>
                <a:spcPct val="150000"/>
              </a:lnSpc>
            </a:pPr>
            <a:r>
              <a:rPr lang="en-US" dirty="0">
                <a:solidFill>
                  <a:schemeClr val="bg1"/>
                </a:solidFill>
              </a:rPr>
              <a:t>Objective:</a:t>
            </a:r>
          </a:p>
          <a:p>
            <a:pPr marL="285750" indent="-285750">
              <a:lnSpc>
                <a:spcPct val="150000"/>
              </a:lnSpc>
              <a:buFont typeface="Wingdings" panose="05000000000000000000" pitchFamily="2" charset="2"/>
              <a:buChar char="v"/>
            </a:pPr>
            <a:r>
              <a:rPr lang="en-US" dirty="0">
                <a:solidFill>
                  <a:schemeClr val="bg1"/>
                </a:solidFill>
              </a:rPr>
              <a:t>When user will make next purchase? (Multiclass classification)</a:t>
            </a:r>
          </a:p>
          <a:p>
            <a:pPr marL="742950" lvl="1" indent="-285750">
              <a:lnSpc>
                <a:spcPct val="150000"/>
              </a:lnSpc>
              <a:buFont typeface="Wingdings" panose="05000000000000000000" pitchFamily="2" charset="2"/>
              <a:buChar char="Ø"/>
            </a:pPr>
            <a:r>
              <a:rPr lang="en-US" sz="1600" dirty="0">
                <a:solidFill>
                  <a:schemeClr val="bg1"/>
                </a:solidFill>
              </a:rPr>
              <a:t>Within 10 days       –&gt; Class 1</a:t>
            </a:r>
          </a:p>
          <a:p>
            <a:pPr marL="742950" lvl="1" indent="-285750">
              <a:lnSpc>
                <a:spcPct val="150000"/>
              </a:lnSpc>
              <a:buFont typeface="Wingdings" panose="05000000000000000000" pitchFamily="2" charset="2"/>
              <a:buChar char="Ø"/>
            </a:pPr>
            <a:r>
              <a:rPr lang="en-US" sz="1600" dirty="0">
                <a:solidFill>
                  <a:schemeClr val="bg1"/>
                </a:solidFill>
              </a:rPr>
              <a:t>11-20 days             -&gt; Class 2</a:t>
            </a:r>
          </a:p>
          <a:p>
            <a:pPr marL="742950" lvl="1" indent="-285750">
              <a:lnSpc>
                <a:spcPct val="150000"/>
              </a:lnSpc>
              <a:buFont typeface="Wingdings" panose="05000000000000000000" pitchFamily="2" charset="2"/>
              <a:buChar char="Ø"/>
            </a:pPr>
            <a:r>
              <a:rPr lang="en-US" sz="1600" dirty="0">
                <a:solidFill>
                  <a:schemeClr val="bg1"/>
                </a:solidFill>
              </a:rPr>
              <a:t>21-30 days             -&gt; Class 3</a:t>
            </a:r>
          </a:p>
          <a:p>
            <a:pPr marL="742950" lvl="1" indent="-285750">
              <a:lnSpc>
                <a:spcPct val="150000"/>
              </a:lnSpc>
              <a:buFont typeface="Wingdings" panose="05000000000000000000" pitchFamily="2" charset="2"/>
              <a:buChar char="Ø"/>
            </a:pPr>
            <a:r>
              <a:rPr lang="en-US" sz="1600" dirty="0">
                <a:solidFill>
                  <a:schemeClr val="bg1"/>
                </a:solidFill>
              </a:rPr>
              <a:t>More than 30 days  -&gt; Class 4 </a:t>
            </a:r>
          </a:p>
          <a:p>
            <a:pPr lvl="1">
              <a:lnSpc>
                <a:spcPct val="150000"/>
              </a:lnSpc>
            </a:pPr>
            <a:endParaRPr lang="en-US" dirty="0">
              <a:solidFill>
                <a:schemeClr val="bg1"/>
              </a:solidFill>
            </a:endParaRPr>
          </a:p>
          <a:p>
            <a:pPr marL="285750" indent="-285750">
              <a:lnSpc>
                <a:spcPct val="150000"/>
              </a:lnSpc>
              <a:buFont typeface="Wingdings" panose="05000000000000000000" pitchFamily="2" charset="2"/>
              <a:buChar char="v"/>
            </a:pPr>
            <a:r>
              <a:rPr lang="en-US" dirty="0">
                <a:solidFill>
                  <a:schemeClr val="bg1"/>
                </a:solidFill>
              </a:rPr>
              <a:t>What products will be in their next purchase? (Multilabel classification)</a:t>
            </a:r>
          </a:p>
          <a:p>
            <a:pPr marL="742950" lvl="1" indent="-285750">
              <a:lnSpc>
                <a:spcPct val="150000"/>
              </a:lnSpc>
              <a:buFont typeface="Wingdings" panose="05000000000000000000" pitchFamily="2" charset="2"/>
              <a:buChar char="Ø"/>
            </a:pPr>
            <a:r>
              <a:rPr lang="en-US" sz="1600" dirty="0">
                <a:solidFill>
                  <a:schemeClr val="bg1"/>
                </a:solidFill>
              </a:rPr>
              <a:t>Reframed the question as follows -&gt; Will this product be in the user’s next/upcoming order or not? -&gt; turning the problem into a Binary classification</a:t>
            </a:r>
          </a:p>
          <a:p>
            <a:pPr lvl="1">
              <a:lnSpc>
                <a:spcPct val="150000"/>
              </a:lnSpc>
            </a:pPr>
            <a:endParaRPr lang="en-US" dirty="0">
              <a:solidFill>
                <a:schemeClr val="bg1"/>
              </a:solidFill>
            </a:endParaRPr>
          </a:p>
          <a:p>
            <a:pPr lvl="1">
              <a:lnSpc>
                <a:spcPct val="150000"/>
              </a:lnSpc>
            </a:pPr>
            <a:endParaRPr lang="en-US" dirty="0">
              <a:solidFill>
                <a:schemeClr val="bg1"/>
              </a:solidFill>
            </a:endParaRPr>
          </a:p>
          <a:p>
            <a:pPr marL="742950" lvl="1" indent="-285750">
              <a:lnSpc>
                <a:spcPct val="150000"/>
              </a:lnSpc>
              <a:buFont typeface="Wingdings" panose="05000000000000000000" pitchFamily="2" charset="2"/>
              <a:buChar char="Ø"/>
            </a:pPr>
            <a:endParaRPr lang="en-US" dirty="0">
              <a:solidFill>
                <a:schemeClr val="bg1"/>
              </a:solidFill>
            </a:endParaRPr>
          </a:p>
        </p:txBody>
      </p:sp>
      <p:pic>
        <p:nvPicPr>
          <p:cNvPr id="8" name="Audio 7">
            <a:hlinkClick r:id="" action="ppaction://media"/>
            <a:extLst>
              <a:ext uri="{FF2B5EF4-FFF2-40B4-BE49-F238E27FC236}">
                <a16:creationId xmlns:a16="http://schemas.microsoft.com/office/drawing/2014/main" id="{DABEE076-3351-45AF-BE22-6F592421D1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82872976"/>
      </p:ext>
    </p:extLst>
  </p:cSld>
  <p:clrMapOvr>
    <a:masterClrMapping/>
  </p:clrMapOvr>
  <mc:AlternateContent xmlns:mc="http://schemas.openxmlformats.org/markup-compatibility/2006" xmlns:p14="http://schemas.microsoft.com/office/powerpoint/2010/main">
    <mc:Choice Requires="p14">
      <p:transition spd="slow" p14:dur="2000" advTm="86737"/>
    </mc:Choice>
    <mc:Fallback xmlns="">
      <p:transition spd="slow" advTm="86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Feature Engineering</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7" name="TextBox 6">
            <a:extLst>
              <a:ext uri="{FF2B5EF4-FFF2-40B4-BE49-F238E27FC236}">
                <a16:creationId xmlns:a16="http://schemas.microsoft.com/office/drawing/2014/main" id="{816255FE-FAD4-4F59-B21B-7C8ECAD20540}"/>
              </a:ext>
            </a:extLst>
          </p:cNvPr>
          <p:cNvSpPr txBox="1"/>
          <p:nvPr/>
        </p:nvSpPr>
        <p:spPr>
          <a:xfrm>
            <a:off x="838986" y="2234152"/>
            <a:ext cx="9813303" cy="4190827"/>
          </a:xfrm>
          <a:prstGeom prst="rect">
            <a:avLst/>
          </a:prstGeom>
          <a:noFill/>
        </p:spPr>
        <p:txBody>
          <a:bodyPr wrap="square" rtlCol="0">
            <a:spAutoFit/>
          </a:bodyPr>
          <a:lstStyle/>
          <a:p>
            <a:pPr>
              <a:lnSpc>
                <a:spcPct val="150000"/>
              </a:lnSpc>
            </a:pPr>
            <a:r>
              <a:rPr lang="en-US" sz="2000" dirty="0">
                <a:solidFill>
                  <a:schemeClr val="bg1"/>
                </a:solidFill>
              </a:rPr>
              <a:t>Prediction 1: Features extracted from the history of user purchase</a:t>
            </a:r>
          </a:p>
          <a:p>
            <a:pPr marL="742950" lvl="1" indent="-285750">
              <a:lnSpc>
                <a:spcPct val="150000"/>
              </a:lnSpc>
              <a:buFont typeface="Wingdings" panose="05000000000000000000" pitchFamily="2" charset="2"/>
              <a:buChar char="§"/>
            </a:pPr>
            <a:r>
              <a:rPr lang="en-US" sz="2000" dirty="0">
                <a:solidFill>
                  <a:schemeClr val="bg1"/>
                </a:solidFill>
              </a:rPr>
              <a:t>RFE </a:t>
            </a:r>
            <a:r>
              <a:rPr lang="en-US" sz="2000" dirty="0" err="1">
                <a:solidFill>
                  <a:schemeClr val="bg1"/>
                </a:solidFill>
              </a:rPr>
              <a:t>segmententation</a:t>
            </a:r>
            <a:r>
              <a:rPr lang="en-US" sz="2000" dirty="0">
                <a:solidFill>
                  <a:schemeClr val="bg1"/>
                </a:solidFill>
              </a:rPr>
              <a:t> ( Recency Frequency Engagement measures of users) based on quartile measure of RFE</a:t>
            </a:r>
          </a:p>
          <a:p>
            <a:pPr marL="1200150" lvl="2" indent="-285750">
              <a:lnSpc>
                <a:spcPct val="150000"/>
              </a:lnSpc>
              <a:buFont typeface="Wingdings" panose="05000000000000000000" pitchFamily="2" charset="2"/>
              <a:buChar char="Ø"/>
            </a:pPr>
            <a:r>
              <a:rPr lang="en-US" sz="2000" dirty="0">
                <a:solidFill>
                  <a:schemeClr val="bg1"/>
                </a:solidFill>
              </a:rPr>
              <a:t>Recency -&gt; days since last purchase</a:t>
            </a:r>
          </a:p>
          <a:p>
            <a:pPr marL="1200150" lvl="2" indent="-285750">
              <a:lnSpc>
                <a:spcPct val="150000"/>
              </a:lnSpc>
              <a:buFont typeface="Wingdings" panose="05000000000000000000" pitchFamily="2" charset="2"/>
              <a:buChar char="Ø"/>
            </a:pPr>
            <a:r>
              <a:rPr lang="en-US" sz="2000" dirty="0">
                <a:solidFill>
                  <a:schemeClr val="bg1"/>
                </a:solidFill>
              </a:rPr>
              <a:t>Frequency -&gt; Average time between each purchase</a:t>
            </a:r>
          </a:p>
          <a:p>
            <a:pPr marL="1200150" lvl="2" indent="-285750">
              <a:lnSpc>
                <a:spcPct val="150000"/>
              </a:lnSpc>
              <a:buFont typeface="Wingdings" panose="05000000000000000000" pitchFamily="2" charset="2"/>
              <a:buChar char="Ø"/>
            </a:pPr>
            <a:r>
              <a:rPr lang="en-US" sz="2000" dirty="0">
                <a:solidFill>
                  <a:schemeClr val="bg1"/>
                </a:solidFill>
              </a:rPr>
              <a:t>Engagement -&gt; Visit Duration</a:t>
            </a:r>
          </a:p>
          <a:p>
            <a:pPr marL="742950" lvl="1" indent="-285750">
              <a:lnSpc>
                <a:spcPct val="150000"/>
              </a:lnSpc>
              <a:buFont typeface="Wingdings" panose="05000000000000000000" pitchFamily="2" charset="2"/>
              <a:buChar char="§"/>
            </a:pPr>
            <a:r>
              <a:rPr lang="en-US" sz="2000" dirty="0">
                <a:solidFill>
                  <a:schemeClr val="bg1"/>
                </a:solidFill>
              </a:rPr>
              <a:t>Total number of user’s orders</a:t>
            </a:r>
          </a:p>
          <a:p>
            <a:pPr lvl="1">
              <a:lnSpc>
                <a:spcPct val="150000"/>
              </a:lnSpc>
            </a:pPr>
            <a:endParaRPr lang="en-US" sz="2000" dirty="0">
              <a:solidFill>
                <a:schemeClr val="bg1"/>
              </a:solidFill>
            </a:endParaRPr>
          </a:p>
          <a:p>
            <a:pPr marL="742950" lvl="1" indent="-285750">
              <a:lnSpc>
                <a:spcPct val="150000"/>
              </a:lnSpc>
              <a:buFont typeface="Wingdings" panose="05000000000000000000" pitchFamily="2" charset="2"/>
              <a:buChar char="§"/>
            </a:pPr>
            <a:endParaRPr lang="en-US" sz="2000" dirty="0">
              <a:solidFill>
                <a:schemeClr val="bg1"/>
              </a:solidFill>
            </a:endParaRPr>
          </a:p>
        </p:txBody>
      </p:sp>
      <p:pic>
        <p:nvPicPr>
          <p:cNvPr id="5" name="Audio 4">
            <a:hlinkClick r:id="" action="ppaction://media"/>
            <a:extLst>
              <a:ext uri="{FF2B5EF4-FFF2-40B4-BE49-F238E27FC236}">
                <a16:creationId xmlns:a16="http://schemas.microsoft.com/office/drawing/2014/main" id="{09A26C1C-3998-4C39-A1F7-6F24254ABD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38067792"/>
      </p:ext>
    </p:extLst>
  </p:cSld>
  <p:clrMapOvr>
    <a:masterClrMapping/>
  </p:clrMapOvr>
  <mc:AlternateContent xmlns:mc="http://schemas.openxmlformats.org/markup-compatibility/2006" xmlns:p14="http://schemas.microsoft.com/office/powerpoint/2010/main">
    <mc:Choice Requires="p14">
      <p:transition spd="slow" p14:dur="2000" advTm="39154"/>
    </mc:Choice>
    <mc:Fallback xmlns="">
      <p:transition spd="slow" advTm="39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Feature Engineering</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7" name="TextBox 6">
            <a:extLst>
              <a:ext uri="{FF2B5EF4-FFF2-40B4-BE49-F238E27FC236}">
                <a16:creationId xmlns:a16="http://schemas.microsoft.com/office/drawing/2014/main" id="{816255FE-FAD4-4F59-B21B-7C8ECAD20540}"/>
              </a:ext>
            </a:extLst>
          </p:cNvPr>
          <p:cNvSpPr txBox="1"/>
          <p:nvPr/>
        </p:nvSpPr>
        <p:spPr>
          <a:xfrm>
            <a:off x="838986" y="2234152"/>
            <a:ext cx="9813303" cy="4278094"/>
          </a:xfrm>
          <a:prstGeom prst="rect">
            <a:avLst/>
          </a:prstGeom>
          <a:noFill/>
        </p:spPr>
        <p:txBody>
          <a:bodyPr wrap="square" rtlCol="0">
            <a:spAutoFit/>
          </a:bodyPr>
          <a:lstStyle/>
          <a:p>
            <a:r>
              <a:rPr lang="en-US" sz="1400" dirty="0">
                <a:solidFill>
                  <a:schemeClr val="bg1"/>
                </a:solidFill>
              </a:rPr>
              <a:t>Prediction 2: Features extracted from the history of user purchase:</a:t>
            </a:r>
          </a:p>
          <a:p>
            <a:pPr marL="171450" indent="-171450">
              <a:buFont typeface="Arial" panose="020B0604020202020204" pitchFamily="34" charset="0"/>
              <a:buChar char="•"/>
            </a:pPr>
            <a:r>
              <a:rPr lang="en-US" sz="1400" dirty="0">
                <a:solidFill>
                  <a:schemeClr val="bg1"/>
                </a:solidFill>
              </a:rPr>
              <a:t>User-product features</a:t>
            </a:r>
          </a:p>
          <a:p>
            <a:pPr marL="742950" lvl="1" indent="-285750">
              <a:buFont typeface="Wingdings" panose="05000000000000000000" pitchFamily="2" charset="2"/>
              <a:buChar char="§"/>
            </a:pPr>
            <a:r>
              <a:rPr lang="en-US" sz="1200" dirty="0" err="1">
                <a:solidFill>
                  <a:schemeClr val="bg1"/>
                </a:solidFill>
              </a:rPr>
              <a:t>user_prod_purchase_frequency</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products_in_number_of_userorders</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number_of_times_prod_reordered</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avg_add_to_cart_order</a:t>
            </a:r>
            <a:r>
              <a:rPr lang="en-US" sz="1200" dirty="0">
                <a:solidFill>
                  <a:schemeClr val="bg1"/>
                </a:solidFill>
              </a:rPr>
              <a:t> </a:t>
            </a:r>
          </a:p>
          <a:p>
            <a:pPr marL="742950" lvl="1" indent="-285750">
              <a:buFont typeface="Wingdings" panose="05000000000000000000" pitchFamily="2" charset="2"/>
              <a:buChar char="§"/>
            </a:pPr>
            <a:r>
              <a:rPr lang="en-US" sz="1200" dirty="0" err="1">
                <a:solidFill>
                  <a:schemeClr val="bg1"/>
                </a:solidFill>
              </a:rPr>
              <a:t>days_since_prior_order</a:t>
            </a:r>
            <a:endParaRPr lang="en-US" sz="1200" dirty="0">
              <a:solidFill>
                <a:schemeClr val="bg1"/>
              </a:solidFill>
            </a:endParaRPr>
          </a:p>
          <a:p>
            <a:pPr marL="742950" lvl="1" indent="-285750">
              <a:buFont typeface="Wingdings" panose="05000000000000000000" pitchFamily="2" charset="2"/>
              <a:buChar char="§"/>
            </a:pPr>
            <a:r>
              <a:rPr lang="en-US" sz="1200" dirty="0">
                <a:solidFill>
                  <a:schemeClr val="bg1"/>
                </a:solidFill>
              </a:rPr>
              <a:t>user_prod_purchase_frequency_in_latest4orders </a:t>
            </a:r>
          </a:p>
          <a:p>
            <a:pPr marL="742950" lvl="1" indent="-285750">
              <a:buFont typeface="Wingdings" panose="05000000000000000000" pitchFamily="2" charset="2"/>
              <a:buChar char="§"/>
            </a:pPr>
            <a:r>
              <a:rPr lang="en-US" sz="1200" dirty="0">
                <a:solidFill>
                  <a:schemeClr val="bg1"/>
                </a:solidFill>
              </a:rPr>
              <a:t>products_reordered_in_latest4orders</a:t>
            </a:r>
          </a:p>
          <a:p>
            <a:pPr marL="742950" lvl="1" indent="-285750">
              <a:buFont typeface="Wingdings" panose="05000000000000000000" pitchFamily="2" charset="2"/>
              <a:buChar char="§"/>
            </a:pPr>
            <a:r>
              <a:rPr lang="en-US" sz="1200" dirty="0">
                <a:solidFill>
                  <a:schemeClr val="bg1"/>
                </a:solidFill>
              </a:rPr>
              <a:t>is_in_latest1_order</a:t>
            </a:r>
          </a:p>
          <a:p>
            <a:pPr marL="742950" lvl="1" indent="-285750">
              <a:buFont typeface="Wingdings" panose="05000000000000000000" pitchFamily="2" charset="2"/>
              <a:buChar char="§"/>
            </a:pPr>
            <a:r>
              <a:rPr lang="en-US" sz="1200" dirty="0">
                <a:solidFill>
                  <a:schemeClr val="bg1"/>
                </a:solidFill>
              </a:rPr>
              <a:t>is_in_latest2_order</a:t>
            </a:r>
          </a:p>
          <a:p>
            <a:pPr marL="742950" lvl="1" indent="-285750">
              <a:buFont typeface="Wingdings" panose="05000000000000000000" pitchFamily="2" charset="2"/>
              <a:buChar char="§"/>
            </a:pPr>
            <a:r>
              <a:rPr lang="en-US" sz="1200" dirty="0" err="1">
                <a:solidFill>
                  <a:schemeClr val="bg1"/>
                </a:solidFill>
              </a:rPr>
              <a:t>User_prod_reorder_rate</a:t>
            </a:r>
            <a:endParaRPr lang="en-US" sz="1200" dirty="0">
              <a:solidFill>
                <a:schemeClr val="bg1"/>
              </a:solidFill>
            </a:endParaRPr>
          </a:p>
          <a:p>
            <a:pPr marL="285750" indent="-285750">
              <a:buFont typeface="Wingdings" panose="05000000000000000000" pitchFamily="2" charset="2"/>
              <a:buChar char="§"/>
            </a:pPr>
            <a:r>
              <a:rPr lang="en-US" sz="1400" dirty="0">
                <a:solidFill>
                  <a:schemeClr val="bg1"/>
                </a:solidFill>
              </a:rPr>
              <a:t>User features</a:t>
            </a:r>
          </a:p>
          <a:p>
            <a:pPr marL="742950" lvl="1" indent="-285750">
              <a:buFont typeface="Wingdings" panose="05000000000000000000" pitchFamily="2" charset="2"/>
              <a:buChar char="§"/>
            </a:pPr>
            <a:r>
              <a:rPr lang="en-US" sz="1200" dirty="0" err="1">
                <a:solidFill>
                  <a:schemeClr val="bg1"/>
                </a:solidFill>
              </a:rPr>
              <a:t>user_purchase_frequency</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User_total_orders</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User_total_products</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Avg_cart_size</a:t>
            </a:r>
            <a:endParaRPr lang="en-US" sz="1200" dirty="0">
              <a:solidFill>
                <a:schemeClr val="bg1"/>
              </a:solidFill>
            </a:endParaRPr>
          </a:p>
          <a:p>
            <a:pPr marL="285750" indent="-285750">
              <a:buFont typeface="Wingdings" panose="05000000000000000000" pitchFamily="2" charset="2"/>
              <a:buChar char="§"/>
            </a:pPr>
            <a:r>
              <a:rPr lang="en-US" sz="1400" dirty="0">
                <a:solidFill>
                  <a:schemeClr val="bg1"/>
                </a:solidFill>
              </a:rPr>
              <a:t>Product features</a:t>
            </a:r>
          </a:p>
          <a:p>
            <a:pPr marL="742950" lvl="1" indent="-285750">
              <a:buFont typeface="Wingdings" panose="05000000000000000000" pitchFamily="2" charset="2"/>
              <a:buChar char="§"/>
            </a:pPr>
            <a:r>
              <a:rPr lang="en-US" sz="1200" dirty="0" err="1">
                <a:solidFill>
                  <a:schemeClr val="bg1"/>
                </a:solidFill>
              </a:rPr>
              <a:t>Product_purchase_frequency</a:t>
            </a:r>
            <a:endParaRPr lang="en-US" sz="1200" dirty="0">
              <a:solidFill>
                <a:schemeClr val="bg1"/>
              </a:solidFill>
            </a:endParaRPr>
          </a:p>
          <a:p>
            <a:pPr marL="742950" lvl="1" indent="-285750">
              <a:buFont typeface="Wingdings" panose="05000000000000000000" pitchFamily="2" charset="2"/>
              <a:buChar char="§"/>
            </a:pPr>
            <a:r>
              <a:rPr lang="en-US" sz="1200" dirty="0" err="1">
                <a:solidFill>
                  <a:schemeClr val="bg1"/>
                </a:solidFill>
              </a:rPr>
              <a:t>Number_of_times_product_ordered</a:t>
            </a:r>
            <a:endParaRPr lang="en-US" sz="1200" dirty="0">
              <a:solidFill>
                <a:schemeClr val="bg1"/>
              </a:solidFill>
            </a:endParaRPr>
          </a:p>
          <a:p>
            <a:pPr lvl="1"/>
            <a:endParaRPr lang="en-US" sz="1200" dirty="0">
              <a:solidFill>
                <a:schemeClr val="bg1"/>
              </a:solidFill>
            </a:endParaRPr>
          </a:p>
          <a:p>
            <a:pPr marL="742950" lvl="1" indent="-285750">
              <a:buFont typeface="Wingdings" panose="05000000000000000000" pitchFamily="2" charset="2"/>
              <a:buChar char="§"/>
            </a:pPr>
            <a:endParaRPr lang="en-US" sz="1200" dirty="0">
              <a:solidFill>
                <a:schemeClr val="bg1"/>
              </a:solidFill>
            </a:endParaRPr>
          </a:p>
        </p:txBody>
      </p:sp>
      <p:pic>
        <p:nvPicPr>
          <p:cNvPr id="5" name="Audio 4">
            <a:hlinkClick r:id="" action="ppaction://media"/>
            <a:extLst>
              <a:ext uri="{FF2B5EF4-FFF2-40B4-BE49-F238E27FC236}">
                <a16:creationId xmlns:a16="http://schemas.microsoft.com/office/drawing/2014/main" id="{F7D504C8-E1BB-46E4-BAAC-EA0BD47494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62500237"/>
      </p:ext>
    </p:extLst>
  </p:cSld>
  <p:clrMapOvr>
    <a:masterClrMapping/>
  </p:clrMapOvr>
  <mc:AlternateContent xmlns:mc="http://schemas.openxmlformats.org/markup-compatibility/2006" xmlns:p14="http://schemas.microsoft.com/office/powerpoint/2010/main">
    <mc:Choice Requires="p14">
      <p:transition spd="slow" p14:dur="2000" advTm="43834"/>
    </mc:Choice>
    <mc:Fallback xmlns="">
      <p:transition spd="slow" advTm="43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Data preparation</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4" name="TextBox 3">
            <a:extLst>
              <a:ext uri="{FF2B5EF4-FFF2-40B4-BE49-F238E27FC236}">
                <a16:creationId xmlns:a16="http://schemas.microsoft.com/office/drawing/2014/main" id="{B6D57D10-4BAD-48F5-B5B9-C184BC604D64}"/>
              </a:ext>
            </a:extLst>
          </p:cNvPr>
          <p:cNvSpPr txBox="1"/>
          <p:nvPr/>
        </p:nvSpPr>
        <p:spPr>
          <a:xfrm>
            <a:off x="791851" y="2323801"/>
            <a:ext cx="9728461" cy="3780971"/>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US" dirty="0">
                <a:solidFill>
                  <a:schemeClr val="bg1"/>
                </a:solidFill>
              </a:rPr>
              <a:t>Fill the missing values</a:t>
            </a:r>
          </a:p>
          <a:p>
            <a:pPr marL="742950" lvl="1" indent="-285750">
              <a:lnSpc>
                <a:spcPct val="150000"/>
              </a:lnSpc>
              <a:buFont typeface="Courier New" panose="02070309020205020404" pitchFamily="49" charset="0"/>
              <a:buChar char="o"/>
            </a:pPr>
            <a:r>
              <a:rPr lang="en-US" dirty="0">
                <a:solidFill>
                  <a:schemeClr val="bg1"/>
                </a:solidFill>
              </a:rPr>
              <a:t>Purchase frequency encountered to have some missing values (if only present in first order)</a:t>
            </a:r>
          </a:p>
          <a:p>
            <a:pPr marL="742950" lvl="1" indent="-285750">
              <a:lnSpc>
                <a:spcPct val="150000"/>
              </a:lnSpc>
              <a:buFont typeface="Courier New" panose="02070309020205020404" pitchFamily="49" charset="0"/>
              <a:buChar char="o"/>
            </a:pPr>
            <a:r>
              <a:rPr lang="en-US" dirty="0">
                <a:solidFill>
                  <a:schemeClr val="bg1"/>
                </a:solidFill>
              </a:rPr>
              <a:t>Fill it with 999 -&gt; stating less probability of purchase of this product</a:t>
            </a:r>
          </a:p>
          <a:p>
            <a:pPr marL="285750" indent="-285750">
              <a:lnSpc>
                <a:spcPct val="150000"/>
              </a:lnSpc>
              <a:buFont typeface="Wingdings" panose="05000000000000000000" pitchFamily="2" charset="2"/>
              <a:buChar char="v"/>
            </a:pPr>
            <a:r>
              <a:rPr lang="en-US" dirty="0">
                <a:solidFill>
                  <a:schemeClr val="bg1"/>
                </a:solidFill>
              </a:rPr>
              <a:t>Create feature vector</a:t>
            </a:r>
          </a:p>
          <a:p>
            <a:pPr marL="742950" lvl="1" indent="-285750">
              <a:lnSpc>
                <a:spcPct val="150000"/>
              </a:lnSpc>
              <a:buFont typeface="Courier New" panose="02070309020205020404" pitchFamily="49" charset="0"/>
              <a:buChar char="o"/>
            </a:pPr>
            <a:r>
              <a:rPr lang="en-US" dirty="0">
                <a:solidFill>
                  <a:schemeClr val="bg1"/>
                </a:solidFill>
              </a:rPr>
              <a:t>Using Vector Assembler</a:t>
            </a:r>
          </a:p>
          <a:p>
            <a:pPr marL="285750" indent="-285750">
              <a:lnSpc>
                <a:spcPct val="150000"/>
              </a:lnSpc>
              <a:buFont typeface="Wingdings" panose="05000000000000000000" pitchFamily="2" charset="2"/>
              <a:buChar char="v"/>
            </a:pPr>
            <a:endParaRPr lang="en-US" dirty="0">
              <a:solidFill>
                <a:schemeClr val="bg1"/>
              </a:solidFill>
            </a:endParaRPr>
          </a:p>
          <a:p>
            <a:pPr marL="285750" indent="-285750">
              <a:lnSpc>
                <a:spcPct val="150000"/>
              </a:lnSpc>
              <a:buFont typeface="Wingdings" panose="05000000000000000000" pitchFamily="2" charset="2"/>
              <a:buChar char="v"/>
            </a:pPr>
            <a:r>
              <a:rPr lang="en-US" dirty="0">
                <a:solidFill>
                  <a:schemeClr val="bg1"/>
                </a:solidFill>
              </a:rPr>
              <a:t>Fit features and labels in the pipeline</a:t>
            </a:r>
          </a:p>
          <a:p>
            <a:pPr marL="285750" indent="-285750">
              <a:lnSpc>
                <a:spcPct val="150000"/>
              </a:lnSpc>
              <a:buFont typeface="Wingdings" panose="05000000000000000000" pitchFamily="2" charset="2"/>
              <a:buChar char="v"/>
            </a:pPr>
            <a:r>
              <a:rPr lang="en-US" dirty="0">
                <a:solidFill>
                  <a:schemeClr val="bg1"/>
                </a:solidFill>
              </a:rPr>
              <a:t>Split the data into train and test set based on </a:t>
            </a:r>
            <a:r>
              <a:rPr lang="en-US" dirty="0" err="1">
                <a:solidFill>
                  <a:schemeClr val="bg1"/>
                </a:solidFill>
              </a:rPr>
              <a:t>user_id</a:t>
            </a:r>
            <a:r>
              <a:rPr lang="en-US" dirty="0">
                <a:solidFill>
                  <a:schemeClr val="bg1"/>
                </a:solidFill>
              </a:rPr>
              <a:t> (80%, 20% respectively)</a:t>
            </a:r>
          </a:p>
        </p:txBody>
      </p:sp>
      <p:pic>
        <p:nvPicPr>
          <p:cNvPr id="5" name="Audio 4">
            <a:hlinkClick r:id="" action="ppaction://media"/>
            <a:extLst>
              <a:ext uri="{FF2B5EF4-FFF2-40B4-BE49-F238E27FC236}">
                <a16:creationId xmlns:a16="http://schemas.microsoft.com/office/drawing/2014/main" id="{1501F7B6-3FDC-4333-84F4-BFA26A0087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25137611"/>
      </p:ext>
    </p:extLst>
  </p:cSld>
  <p:clrMapOvr>
    <a:masterClrMapping/>
  </p:clrMapOvr>
  <mc:AlternateContent xmlns:mc="http://schemas.openxmlformats.org/markup-compatibility/2006" xmlns:p14="http://schemas.microsoft.com/office/powerpoint/2010/main">
    <mc:Choice Requires="p14">
      <p:transition spd="slow" p14:dur="2000" advTm="36960"/>
    </mc:Choice>
    <mc:Fallback xmlns="">
      <p:transition spd="slow" advTm="369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Modelling &amp; Evaluation Metrics</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buFont typeface="Wingdings" panose="05000000000000000000" pitchFamily="2" charset="2"/>
              <a:buChar char="v"/>
            </a:pPr>
            <a:endParaRPr lang="en-US" dirty="0"/>
          </a:p>
        </p:txBody>
      </p:sp>
      <p:sp>
        <p:nvSpPr>
          <p:cNvPr id="4" name="TextBox 3">
            <a:extLst>
              <a:ext uri="{FF2B5EF4-FFF2-40B4-BE49-F238E27FC236}">
                <a16:creationId xmlns:a16="http://schemas.microsoft.com/office/drawing/2014/main" id="{3C535044-DC8A-4E43-B976-B3EC9039E7EF}"/>
              </a:ext>
            </a:extLst>
          </p:cNvPr>
          <p:cNvSpPr txBox="1"/>
          <p:nvPr/>
        </p:nvSpPr>
        <p:spPr>
          <a:xfrm>
            <a:off x="989814" y="2422689"/>
            <a:ext cx="9964132" cy="5355312"/>
          </a:xfrm>
          <a:prstGeom prst="rect">
            <a:avLst/>
          </a:prstGeom>
          <a:noFill/>
        </p:spPr>
        <p:txBody>
          <a:bodyPr wrap="square" rtlCol="0">
            <a:spAutoFit/>
          </a:bodyPr>
          <a:lstStyle/>
          <a:p>
            <a:r>
              <a:rPr lang="en-US" dirty="0">
                <a:solidFill>
                  <a:schemeClr val="bg1"/>
                </a:solidFill>
              </a:rPr>
              <a:t>Prediction 1: When user will make next purchase? (Multiclass classification)</a:t>
            </a:r>
          </a:p>
          <a:p>
            <a:pPr marL="742950" lvl="1" indent="-285750">
              <a:buFont typeface="Wingdings" panose="05000000000000000000" pitchFamily="2" charset="2"/>
              <a:buChar char="Ø"/>
            </a:pPr>
            <a:r>
              <a:rPr lang="en-US" dirty="0">
                <a:solidFill>
                  <a:schemeClr val="bg1"/>
                </a:solidFill>
              </a:rPr>
              <a:t>Best algorithm: Logistic Regression </a:t>
            </a:r>
          </a:p>
          <a:p>
            <a:pPr marL="1200150" lvl="2" indent="-285750">
              <a:buFont typeface="Wingdings" panose="05000000000000000000" pitchFamily="2" charset="2"/>
              <a:buChar char="Ø"/>
            </a:pPr>
            <a:r>
              <a:rPr lang="en-US" dirty="0">
                <a:solidFill>
                  <a:schemeClr val="bg1"/>
                </a:solidFill>
              </a:rPr>
              <a:t>Training summary Accuracy: 0.799</a:t>
            </a:r>
          </a:p>
          <a:p>
            <a:pPr marL="1200150" lvl="2" indent="-285750">
              <a:buFont typeface="Wingdings" panose="05000000000000000000" pitchFamily="2" charset="2"/>
              <a:buChar char="Ø"/>
            </a:pPr>
            <a:r>
              <a:rPr lang="en-US" dirty="0">
                <a:solidFill>
                  <a:schemeClr val="bg1"/>
                </a:solidFill>
              </a:rPr>
              <a:t>Test Accuracy: 0.79.7</a:t>
            </a:r>
          </a:p>
          <a:p>
            <a:pPr marL="1200150" lvl="2" indent="-285750">
              <a:buFont typeface="Wingdings" panose="05000000000000000000" pitchFamily="2" charset="2"/>
              <a:buChar char="Ø"/>
            </a:pPr>
            <a:r>
              <a:rPr lang="en-US" dirty="0">
                <a:solidFill>
                  <a:schemeClr val="bg1"/>
                </a:solidFill>
              </a:rPr>
              <a:t>F-measure: 0.759</a:t>
            </a:r>
          </a:p>
          <a:p>
            <a:pPr marL="1200150" lvl="2" indent="-285750">
              <a:buFont typeface="Wingdings" panose="05000000000000000000" pitchFamily="2" charset="2"/>
              <a:buChar char="Ø"/>
            </a:pPr>
            <a:r>
              <a:rPr lang="en-US" dirty="0">
                <a:solidFill>
                  <a:schemeClr val="bg1"/>
                </a:solidFill>
              </a:rPr>
              <a:t>Precision: 0.775</a:t>
            </a:r>
          </a:p>
          <a:p>
            <a:pPr marL="1200150" lvl="2" indent="-285750">
              <a:buFont typeface="Wingdings" panose="05000000000000000000" pitchFamily="2" charset="2"/>
              <a:buChar char="Ø"/>
            </a:pPr>
            <a:r>
              <a:rPr lang="en-US" dirty="0">
                <a:solidFill>
                  <a:schemeClr val="bg1"/>
                </a:solidFill>
              </a:rPr>
              <a:t>Recall: 0.806</a:t>
            </a:r>
          </a:p>
          <a:p>
            <a:endParaRPr lang="en-US" dirty="0">
              <a:solidFill>
                <a:schemeClr val="bg1"/>
              </a:solidFill>
            </a:endParaRPr>
          </a:p>
          <a:p>
            <a:r>
              <a:rPr lang="en-US" dirty="0">
                <a:solidFill>
                  <a:schemeClr val="bg1"/>
                </a:solidFill>
              </a:rPr>
              <a:t>Prediction 2: What products previously purchased by user will be in next/upcoming order (Binary classification)</a:t>
            </a:r>
          </a:p>
          <a:p>
            <a:pPr marL="742950" lvl="1" indent="-285750">
              <a:buFont typeface="Wingdings" panose="05000000000000000000" pitchFamily="2" charset="2"/>
              <a:buChar char="Ø"/>
            </a:pPr>
            <a:r>
              <a:rPr lang="en-US" dirty="0">
                <a:solidFill>
                  <a:schemeClr val="bg1"/>
                </a:solidFill>
              </a:rPr>
              <a:t>Best algorithm: Logistic Regression</a:t>
            </a:r>
          </a:p>
          <a:p>
            <a:pPr marL="1200150" lvl="2" indent="-285750">
              <a:buFont typeface="Wingdings" panose="05000000000000000000" pitchFamily="2" charset="2"/>
              <a:buChar char="Ø"/>
            </a:pPr>
            <a:r>
              <a:rPr lang="en-US" dirty="0">
                <a:solidFill>
                  <a:schemeClr val="bg1"/>
                </a:solidFill>
              </a:rPr>
              <a:t>Training Accuracy: 0.741</a:t>
            </a:r>
          </a:p>
          <a:p>
            <a:pPr marL="1200150" lvl="2" indent="-285750">
              <a:buFont typeface="Wingdings" panose="05000000000000000000" pitchFamily="2" charset="2"/>
              <a:buChar char="Ø"/>
            </a:pPr>
            <a:r>
              <a:rPr lang="en-US" dirty="0">
                <a:solidFill>
                  <a:schemeClr val="bg1"/>
                </a:solidFill>
              </a:rPr>
              <a:t>Test Accuracy: 0.744</a:t>
            </a:r>
          </a:p>
          <a:p>
            <a:pPr marL="1200150" lvl="2" indent="-285750">
              <a:buFont typeface="Wingdings" panose="05000000000000000000" pitchFamily="2" charset="2"/>
              <a:buChar char="Ø"/>
            </a:pPr>
            <a:r>
              <a:rPr lang="en-US" dirty="0">
                <a:solidFill>
                  <a:schemeClr val="bg1"/>
                </a:solidFill>
              </a:rPr>
              <a:t>F-measure: 0.49</a:t>
            </a:r>
          </a:p>
          <a:p>
            <a:pPr lvl="2"/>
            <a:endParaRPr lang="en-US" dirty="0">
              <a:solidFill>
                <a:schemeClr val="bg1"/>
              </a:solidFill>
            </a:endParaRPr>
          </a:p>
          <a:p>
            <a:pPr lvl="2"/>
            <a:endParaRPr lang="en-US" dirty="0">
              <a:solidFill>
                <a:schemeClr val="bg1"/>
              </a:solidFill>
            </a:endParaRPr>
          </a:p>
          <a:p>
            <a:pPr marL="742950" lvl="1" indent="-285750">
              <a:buFont typeface="Wingdings" panose="05000000000000000000" pitchFamily="2" charset="2"/>
              <a:buChar char="Ø"/>
            </a:pPr>
            <a:endParaRPr lang="en-US" dirty="0">
              <a:solidFill>
                <a:schemeClr val="bg1"/>
              </a:solidFill>
            </a:endParaRPr>
          </a:p>
          <a:p>
            <a:pPr lvl="1"/>
            <a:endParaRPr lang="en-US" dirty="0">
              <a:solidFill>
                <a:schemeClr val="bg1"/>
              </a:solidFill>
            </a:endParaRPr>
          </a:p>
          <a:p>
            <a:endParaRPr lang="en-US" dirty="0">
              <a:solidFill>
                <a:schemeClr val="bg1"/>
              </a:solidFill>
            </a:endParaRPr>
          </a:p>
        </p:txBody>
      </p:sp>
      <p:pic>
        <p:nvPicPr>
          <p:cNvPr id="9" name="Audio 8">
            <a:hlinkClick r:id="" action="ppaction://media"/>
            <a:extLst>
              <a:ext uri="{FF2B5EF4-FFF2-40B4-BE49-F238E27FC236}">
                <a16:creationId xmlns:a16="http://schemas.microsoft.com/office/drawing/2014/main" id="{BC5FFFCA-FC73-4910-86D5-39E1296D9B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10784251"/>
      </p:ext>
    </p:extLst>
  </p:cSld>
  <p:clrMapOvr>
    <a:masterClrMapping/>
  </p:clrMapOvr>
  <mc:AlternateContent xmlns:mc="http://schemas.openxmlformats.org/markup-compatibility/2006" xmlns:p14="http://schemas.microsoft.com/office/powerpoint/2010/main">
    <mc:Choice Requires="p14">
      <p:transition spd="slow" p14:dur="2000" advTm="40311"/>
    </mc:Choice>
    <mc:Fallback xmlns="">
      <p:transition spd="slow" advTm="40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5FC6-4885-46E2-9B76-3CBFF56AC898}"/>
              </a:ext>
            </a:extLst>
          </p:cNvPr>
          <p:cNvSpPr>
            <a:spLocks noGrp="1"/>
          </p:cNvSpPr>
          <p:nvPr>
            <p:ph type="title"/>
          </p:nvPr>
        </p:nvSpPr>
        <p:spPr/>
        <p:txBody>
          <a:bodyPr/>
          <a:lstStyle/>
          <a:p>
            <a:pPr algn="ctr"/>
            <a:r>
              <a:rPr lang="en-US" dirty="0"/>
              <a:t>Further Steps</a:t>
            </a:r>
          </a:p>
        </p:txBody>
      </p:sp>
      <p:sp>
        <p:nvSpPr>
          <p:cNvPr id="3" name="Content Placeholder 2">
            <a:extLst>
              <a:ext uri="{FF2B5EF4-FFF2-40B4-BE49-F238E27FC236}">
                <a16:creationId xmlns:a16="http://schemas.microsoft.com/office/drawing/2014/main" id="{FB9232A3-A29A-4ABA-B3FB-1E0C1474AAA5}"/>
              </a:ext>
            </a:extLst>
          </p:cNvPr>
          <p:cNvSpPr>
            <a:spLocks noGrp="1"/>
          </p:cNvSpPr>
          <p:nvPr>
            <p:ph idx="1"/>
          </p:nvPr>
        </p:nvSpPr>
        <p:spPr/>
        <p:txBody>
          <a:bodyPr>
            <a:normAutofit/>
          </a:bodyPr>
          <a:lstStyle/>
          <a:p>
            <a:pPr marL="457200" lvl="1" indent="0">
              <a:buNone/>
            </a:pPr>
            <a:endParaRPr lang="en-US" dirty="0">
              <a:solidFill>
                <a:schemeClr val="bg1"/>
              </a:solidFill>
            </a:endParaRPr>
          </a:p>
          <a:p>
            <a:pPr lvl="1">
              <a:buFont typeface="Wingdings" panose="05000000000000000000" pitchFamily="2" charset="2"/>
              <a:buChar char="Ø"/>
            </a:pPr>
            <a:endParaRPr lang="en-US" dirty="0">
              <a:solidFill>
                <a:schemeClr val="bg1"/>
              </a:solidFill>
            </a:endParaRPr>
          </a:p>
          <a:p>
            <a:pPr lvl="1" algn="ctr">
              <a:buFont typeface="Wingdings" panose="05000000000000000000" pitchFamily="2" charset="2"/>
              <a:buChar char="v"/>
            </a:pPr>
            <a:endParaRPr lang="en-US" dirty="0"/>
          </a:p>
        </p:txBody>
      </p:sp>
      <p:sp>
        <p:nvSpPr>
          <p:cNvPr id="4" name="TextBox 3">
            <a:extLst>
              <a:ext uri="{FF2B5EF4-FFF2-40B4-BE49-F238E27FC236}">
                <a16:creationId xmlns:a16="http://schemas.microsoft.com/office/drawing/2014/main" id="{3C535044-DC8A-4E43-B976-B3EC9039E7EF}"/>
              </a:ext>
            </a:extLst>
          </p:cNvPr>
          <p:cNvSpPr txBox="1"/>
          <p:nvPr/>
        </p:nvSpPr>
        <p:spPr>
          <a:xfrm>
            <a:off x="989814" y="2422689"/>
            <a:ext cx="9964132" cy="2677656"/>
          </a:xfrm>
          <a:prstGeom prst="rect">
            <a:avLst/>
          </a:prstGeom>
          <a:noFill/>
        </p:spPr>
        <p:txBody>
          <a:bodyPr wrap="square" rtlCol="0">
            <a:spAutoFit/>
          </a:bodyPr>
          <a:lstStyle/>
          <a:p>
            <a:endParaRPr lang="en-US" sz="2800" dirty="0">
              <a:solidFill>
                <a:schemeClr val="bg1"/>
              </a:solidFill>
            </a:endParaRPr>
          </a:p>
          <a:p>
            <a:pPr marL="285750" indent="-285750">
              <a:buFont typeface="Wingdings" panose="05000000000000000000" pitchFamily="2" charset="2"/>
              <a:buChar char="v"/>
            </a:pPr>
            <a:r>
              <a:rPr lang="en-US" sz="2800" dirty="0">
                <a:solidFill>
                  <a:schemeClr val="bg1"/>
                </a:solidFill>
              </a:rPr>
              <a:t>Tune the models</a:t>
            </a:r>
          </a:p>
          <a:p>
            <a:pPr marL="285750" indent="-285750">
              <a:buFont typeface="Wingdings" panose="05000000000000000000" pitchFamily="2" charset="2"/>
              <a:buChar char="v"/>
            </a:pPr>
            <a:r>
              <a:rPr lang="en-US" sz="2800" dirty="0">
                <a:solidFill>
                  <a:schemeClr val="bg1"/>
                </a:solidFill>
              </a:rPr>
              <a:t>Increase complexity by adding more features</a:t>
            </a:r>
          </a:p>
          <a:p>
            <a:pPr marL="285750" indent="-285750">
              <a:buFont typeface="Wingdings" panose="05000000000000000000" pitchFamily="2" charset="2"/>
              <a:buChar char="v"/>
            </a:pPr>
            <a:r>
              <a:rPr lang="en-US" sz="2800" dirty="0">
                <a:solidFill>
                  <a:schemeClr val="bg1"/>
                </a:solidFill>
              </a:rPr>
              <a:t>Try to obtain maximum Accuracy and F-measure</a:t>
            </a:r>
          </a:p>
          <a:p>
            <a:pPr lvl="1"/>
            <a:endParaRPr lang="en-US" sz="2800" dirty="0">
              <a:solidFill>
                <a:schemeClr val="bg1"/>
              </a:solidFill>
            </a:endParaRPr>
          </a:p>
          <a:p>
            <a:endParaRPr lang="en-US" sz="2800" dirty="0">
              <a:solidFill>
                <a:schemeClr val="bg1"/>
              </a:solidFill>
            </a:endParaRPr>
          </a:p>
        </p:txBody>
      </p:sp>
      <p:pic>
        <p:nvPicPr>
          <p:cNvPr id="5" name="Audio 4">
            <a:hlinkClick r:id="" action="ppaction://media"/>
            <a:extLst>
              <a:ext uri="{FF2B5EF4-FFF2-40B4-BE49-F238E27FC236}">
                <a16:creationId xmlns:a16="http://schemas.microsoft.com/office/drawing/2014/main" id="{97D9F965-4892-4EC0-A639-0CBDB0CA70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50515798"/>
      </p:ext>
    </p:extLst>
  </p:cSld>
  <p:clrMapOvr>
    <a:masterClrMapping/>
  </p:clrMapOvr>
  <mc:AlternateContent xmlns:mc="http://schemas.openxmlformats.org/markup-compatibility/2006" xmlns:p14="http://schemas.microsoft.com/office/powerpoint/2010/main">
    <mc:Choice Requires="p14">
      <p:transition spd="slow" p14:dur="2000" advTm="19043"/>
    </mc:Choice>
    <mc:Fallback xmlns="">
      <p:transition spd="slow" advTm="19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383800-5CEA-471E-91C6-604E9C8F9D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077B291-934C-486F-A7DD-F7B7568B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sp>
        <p:nvSpPr>
          <p:cNvPr id="13" name="Rectangle 12">
            <a:extLst>
              <a:ext uri="{FF2B5EF4-FFF2-40B4-BE49-F238E27FC236}">
                <a16:creationId xmlns:a16="http://schemas.microsoft.com/office/drawing/2014/main" id="{FE41C29D-0817-42AE-A275-5552F6926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570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1AFE179-2F71-4019-9BED-8E72C0C07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557357"/>
            <a:ext cx="8978671" cy="1660332"/>
          </a:xfrm>
          <a:prstGeom prst="rect">
            <a:avLst/>
          </a:prstGeom>
          <a:solidFill>
            <a:srgbClr val="0D0D0D">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F1C6065-FDB9-4670-955A-D2939162093B}"/>
              </a:ext>
            </a:extLst>
          </p:cNvPr>
          <p:cNvSpPr>
            <a:spLocks noGrp="1"/>
          </p:cNvSpPr>
          <p:nvPr>
            <p:ph type="ctrTitle"/>
          </p:nvPr>
        </p:nvSpPr>
        <p:spPr>
          <a:xfrm>
            <a:off x="690908" y="4710483"/>
            <a:ext cx="8133478" cy="940240"/>
          </a:xfrm>
        </p:spPr>
        <p:txBody>
          <a:bodyPr>
            <a:normAutofit/>
          </a:bodyPr>
          <a:lstStyle/>
          <a:p>
            <a:endParaRPr lang="en-US" sz="4800">
              <a:solidFill>
                <a:srgbClr val="FFFFFF"/>
              </a:solidFill>
            </a:endParaRPr>
          </a:p>
        </p:txBody>
      </p:sp>
      <p:sp>
        <p:nvSpPr>
          <p:cNvPr id="3" name="Subtitle 2">
            <a:extLst>
              <a:ext uri="{FF2B5EF4-FFF2-40B4-BE49-F238E27FC236}">
                <a16:creationId xmlns:a16="http://schemas.microsoft.com/office/drawing/2014/main" id="{67AB5EA2-2D5A-48D3-8614-185DF1719068}"/>
              </a:ext>
            </a:extLst>
          </p:cNvPr>
          <p:cNvSpPr>
            <a:spLocks noGrp="1"/>
          </p:cNvSpPr>
          <p:nvPr>
            <p:ph type="subTitle" idx="1"/>
          </p:nvPr>
        </p:nvSpPr>
        <p:spPr>
          <a:xfrm>
            <a:off x="690908" y="5650118"/>
            <a:ext cx="8133478" cy="406566"/>
          </a:xfrm>
        </p:spPr>
        <p:txBody>
          <a:bodyPr>
            <a:normAutofit/>
          </a:bodyPr>
          <a:lstStyle/>
          <a:p>
            <a:endParaRPr lang="en-US" sz="1800">
              <a:solidFill>
                <a:srgbClr val="FFFFFF"/>
              </a:solidFill>
            </a:endParaRPr>
          </a:p>
        </p:txBody>
      </p:sp>
      <p:pic>
        <p:nvPicPr>
          <p:cNvPr id="4" name="Picture 3">
            <a:extLst>
              <a:ext uri="{FF2B5EF4-FFF2-40B4-BE49-F238E27FC236}">
                <a16:creationId xmlns:a16="http://schemas.microsoft.com/office/drawing/2014/main" id="{530E5A88-A162-4643-BA0E-F42C2B4A79B8}"/>
              </a:ext>
            </a:extLst>
          </p:cNvPr>
          <p:cNvPicPr>
            <a:picLocks noChangeAspect="1"/>
          </p:cNvPicPr>
          <p:nvPr/>
        </p:nvPicPr>
        <p:blipFill>
          <a:blip r:embed="rId3"/>
          <a:stretch>
            <a:fillRect/>
          </a:stretch>
        </p:blipFill>
        <p:spPr>
          <a:xfrm>
            <a:off x="2704234" y="640078"/>
            <a:ext cx="6777730" cy="3609141"/>
          </a:xfrm>
          <a:prstGeom prst="rect">
            <a:avLst/>
          </a:prstGeom>
          <a:ln>
            <a:noFill/>
          </a:ln>
          <a:effectLst>
            <a:outerShdw blurRad="76200" dist="63500" dir="5040000" algn="tl" rotWithShape="0">
              <a:srgbClr val="000000">
                <a:alpha val="41000"/>
              </a:srgbClr>
            </a:outerShdw>
          </a:effectLst>
        </p:spPr>
      </p:pic>
      <p:sp>
        <p:nvSpPr>
          <p:cNvPr id="17" name="Rectangle 16">
            <a:extLst>
              <a:ext uri="{FF2B5EF4-FFF2-40B4-BE49-F238E27FC236}">
                <a16:creationId xmlns:a16="http://schemas.microsoft.com/office/drawing/2014/main" id="{333AFE41-7E9F-4E28-8263-5B498AA7C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4557357"/>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C553E99F-4FAF-422B-B3EA-84AF1AA08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6" y="6210130"/>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214FAEF-3E6C-41BB-9945-719809A69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22301" y="6210130"/>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9166000"/>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43AE440118B8A4E9BF48A0E1A437641" ma:contentTypeVersion="7" ma:contentTypeDescription="Create a new document." ma:contentTypeScope="" ma:versionID="d1bb8de98a5bc3c03dcccd49a141a196">
  <xsd:schema xmlns:xsd="http://www.w3.org/2001/XMLSchema" xmlns:xs="http://www.w3.org/2001/XMLSchema" xmlns:p="http://schemas.microsoft.com/office/2006/metadata/properties" xmlns:ns3="e8d29eeb-cff5-4c63-b360-c50339a7df98" targetNamespace="http://schemas.microsoft.com/office/2006/metadata/properties" ma:root="true" ma:fieldsID="6da1c28195c845e94e67ae6682d9944e" ns3:_="">
    <xsd:import namespace="e8d29eeb-cff5-4c63-b360-c50339a7df98"/>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8d29eeb-cff5-4c63-b360-c50339a7df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4501D0-F4B1-4187-8B18-4E1B573DF711}">
  <ds:schemaRefs>
    <ds:schemaRef ds:uri="http://purl.org/dc/elements/1.1/"/>
    <ds:schemaRef ds:uri="http://schemas.microsoft.com/office/2006/metadata/properties"/>
    <ds:schemaRef ds:uri="http://schemas.microsoft.com/office/infopath/2007/PartnerControls"/>
    <ds:schemaRef ds:uri="http://www.w3.org/XML/1998/namespace"/>
    <ds:schemaRef ds:uri="e8d29eeb-cff5-4c63-b360-c50339a7df98"/>
    <ds:schemaRef ds:uri="http://purl.org/dc/dcmitype/"/>
    <ds:schemaRef ds:uri="http://schemas.microsoft.com/office/2006/documentManagement/types"/>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442DC6EE-6658-4C2F-AA5E-ACDCE92AB3AF}">
  <ds:schemaRefs>
    <ds:schemaRef ds:uri="http://schemas.microsoft.com/sharepoint/v3/contenttype/forms"/>
  </ds:schemaRefs>
</ds:datastoreItem>
</file>

<file path=customXml/itemProps3.xml><?xml version="1.0" encoding="utf-8"?>
<ds:datastoreItem xmlns:ds="http://schemas.openxmlformats.org/officeDocument/2006/customXml" ds:itemID="{4EED0AF5-58CF-43EC-B6DD-816E9D3DF3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8d29eeb-cff5-4c63-b360-c50339a7df9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1375</Words>
  <Application>Microsoft Office PowerPoint</Application>
  <PresentationFormat>Widescreen</PresentationFormat>
  <Paragraphs>116</Paragraphs>
  <Slides>9</Slides>
  <Notes>8</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Courier New</vt:lpstr>
      <vt:lpstr>Trebuchet MS</vt:lpstr>
      <vt:lpstr>Wingdings</vt:lpstr>
      <vt:lpstr>Berlin</vt:lpstr>
      <vt:lpstr> Predicting Instacart Customers Purchasing Behavior (When they will make their next purchase and what products to expect in that purchase )</vt:lpstr>
      <vt:lpstr>Recap - Data Exploration Key Findings</vt:lpstr>
      <vt:lpstr>Approach to achieving Project goal </vt:lpstr>
      <vt:lpstr>Feature Engineering</vt:lpstr>
      <vt:lpstr>Feature Engineering</vt:lpstr>
      <vt:lpstr>Data preparation</vt:lpstr>
      <vt:lpstr>Modelling &amp; Evaluation Metrics</vt:lpstr>
      <vt:lpstr>Further Steps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Predicting Instacart Customers Purchasing Behavior (When they will make their next purchase and what products to expect in that purchase )</dc:title>
  <dc:creator>Thaiyalnayagi Karthik</dc:creator>
  <cp:lastModifiedBy>Thaiyalnayagi Karthik</cp:lastModifiedBy>
  <cp:revision>1</cp:revision>
  <dcterms:created xsi:type="dcterms:W3CDTF">2020-04-18T06:23:57Z</dcterms:created>
  <dcterms:modified xsi:type="dcterms:W3CDTF">2020-04-18T06:24:01Z</dcterms:modified>
</cp:coreProperties>
</file>